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8"/>
  </p:notesMasterIdLst>
  <p:sldIdLst>
    <p:sldId id="256" r:id="rId2"/>
    <p:sldId id="272" r:id="rId3"/>
    <p:sldId id="265" r:id="rId4"/>
    <p:sldId id="273" r:id="rId5"/>
    <p:sldId id="264" r:id="rId6"/>
    <p:sldId id="261" r:id="rId7"/>
    <p:sldId id="269" r:id="rId8"/>
    <p:sldId id="278" r:id="rId9"/>
    <p:sldId id="267" r:id="rId10"/>
    <p:sldId id="276" r:id="rId11"/>
    <p:sldId id="277" r:id="rId12"/>
    <p:sldId id="274" r:id="rId13"/>
    <p:sldId id="263" r:id="rId14"/>
    <p:sldId id="268" r:id="rId15"/>
    <p:sldId id="266" r:id="rId16"/>
    <p:sldId id="275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9" autoAdjust="0"/>
    <p:restoredTop sz="94714" autoAdjust="0"/>
  </p:normalViewPr>
  <p:slideViewPr>
    <p:cSldViewPr>
      <p:cViewPr varScale="1">
        <p:scale>
          <a:sx n="71" d="100"/>
          <a:sy n="71" d="100"/>
        </p:scale>
        <p:origin x="-7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6" y="24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8B32EA-A962-4B3D-9480-87214C1BFB7E}" type="datetimeFigureOut">
              <a:rPr lang="en-US" smtClean="0"/>
              <a:pPr/>
              <a:t>4/14/2010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6C6BE6-7B68-47A4-B2DA-A704F6E884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080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C6BE6-7B68-47A4-B2DA-A704F6E8843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C6BE6-7B68-47A4-B2DA-A704F6E8843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C6BE6-7B68-47A4-B2DA-A704F6E8843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C6BE6-7B68-47A4-B2DA-A704F6E8843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C6BE6-7B68-47A4-B2DA-A704F6E8843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C6BE6-7B68-47A4-B2DA-A704F6E8843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C6BE6-7B68-47A4-B2DA-A704F6E8843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C6BE6-7B68-47A4-B2DA-A704F6E8843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C6BE6-7B68-47A4-B2DA-A704F6E8843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C6BE6-7B68-47A4-B2DA-A704F6E8843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C6BE6-7B68-47A4-B2DA-A704F6E8843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C6BE6-7B68-47A4-B2DA-A704F6E8843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C6BE6-7B68-47A4-B2DA-A704F6E8843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C6BE6-7B68-47A4-B2DA-A704F6E8843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C6BE6-7B68-47A4-B2DA-A704F6E8843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C6BE6-7B68-47A4-B2DA-A704F6E8843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E621B2-A074-42DF-9EF1-93804535D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B404F-9E6E-4433-9B16-5AF9119730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C2EBA-C23F-4B9E-852F-B6D756B5DA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4400"/>
            </a:lvl1pPr>
            <a:lvl2pPr>
              <a:defRPr sz="4800"/>
            </a:lvl2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2FBFC-DFE9-4596-A2F5-420F1D982C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5B9C0-CE0B-4A5C-BCED-A91D244FC0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00E9E-21A9-4710-82AF-7366C0EDED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A06A2-8F98-40F3-B6B1-5AEC3F3327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1EE2D-DFE3-4148-B82E-3EC0E91888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B4EBA-EE88-46B6-99A7-98DBB3BFFA7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49DAF-0315-4CD9-A6F8-6FBED6B530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3175" cap="rnd" cmpd="sng" algn="ctr">
            <a:solidFill>
              <a:srgbClr xmlns:mc="http://schemas.openxmlformats.org/markup-compatibility/2006" xmlns:a14="http://schemas.microsoft.com/office/drawing/2010/main" val="C0C0C0" mc:Ignorable=""/>
            </a:solidFill>
            <a:prstDash val="solid"/>
          </a:ln>
          <a:effectLst>
            <a:outerShdw blurRad="63500" dist="38500" dir="7500000" sx="98500" sy="100080" kx="1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2700" cap="flat" cmpd="sng" algn="ctr">
            <a:solidFill>
              <a:srgbClr xmlns:mc="http://schemas.openxmlformats.org/markup-compatibility/2006" xmlns:a14="http://schemas.microsoft.com/office/drawing/2010/main" val="FFFFFF" mc:Ignorable=""/>
            </a:solidFill>
            <a:prstDash val="solid"/>
            <a:bevel/>
          </a:ln>
          <a:effectLst>
            <a:outerShdw blurRad="19685" dist="6350" dir="12900000" algn="tl" rotWithShape="0">
              <a:srgbClr xmlns:mc="http://schemas.openxmlformats.org/markup-compatibility/2006" xmlns:a14="http://schemas.microsoft.com/office/drawing/2010/main" val="000000" mc:Ignorable="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3E2ADE2-2D54-4F57-909F-05BACC4D0AE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xmlns:mc="http://schemas.openxmlformats.org/markup-compatibility/2006" xmlns:a14="http://schemas.microsoft.com/office/drawing/2010/main" val="C0C0C0" mc:Ignorable="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420112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3200400"/>
            <a:ext cx="8229600" cy="3124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EFE07A4-5B43-4B5E-B50A-EB1537CF5C1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/>
    </p:bld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4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000" dirty="0"/>
              <a:t>Chapter </a:t>
            </a:r>
            <a:r>
              <a:rPr lang="en-US" sz="8000" dirty="0" smtClean="0"/>
              <a:t>3 </a:t>
            </a:r>
            <a:r>
              <a:rPr lang="en-US" sz="8000" dirty="0"/>
              <a:t>review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sz="28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Why is it important to believe in your topic?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lnSpc>
                <a:spcPct val="80000"/>
              </a:lnSpc>
              <a:buNone/>
            </a:pPr>
            <a:r>
              <a:rPr lang="en-US" sz="2800" dirty="0" smtClean="0"/>
              <a:t>It is easier to convince your audience that it is important.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 dirty="0" smtClean="0"/>
              <a:t>What is platform panic and how does it affect people?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lnSpc>
                <a:spcPct val="90000"/>
              </a:lnSpc>
              <a:buNone/>
            </a:pPr>
            <a:r>
              <a:rPr lang="en-US" sz="2800" dirty="0" smtClean="0"/>
              <a:t>This is a fight or flight response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What should you ask yourself when you are evaluating your speech?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lnSpc>
                <a:spcPct val="80000"/>
              </a:lnSpc>
              <a:buNone/>
            </a:pPr>
            <a:r>
              <a:rPr lang="en-US" sz="2800" dirty="0" smtClean="0"/>
              <a:t>What did I do well?  What areas can I target for improvement?  What specific efforts do I need to make to improve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What does it mean to test your message?  Why is it important?</a:t>
            </a:r>
            <a:endParaRPr lang="en-US" sz="2800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en-US" sz="2800" dirty="0" smtClean="0"/>
              <a:t>Testing </a:t>
            </a:r>
            <a:r>
              <a:rPr lang="en-US" sz="2800" dirty="0"/>
              <a:t>your message is finding out if your topic interests others.  You can do this by practicing in front of others.</a:t>
            </a:r>
          </a:p>
          <a:p>
            <a:endParaRPr lang="en-US" sz="28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Why is it important to understand your public speaking assignment?  Whom should you turn to for clarification?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76300" lvl="1" indent="-419100">
              <a:buNone/>
            </a:pPr>
            <a:r>
              <a:rPr lang="en-US" sz="2800" dirty="0" smtClean="0"/>
              <a:t>Your can be successful if you understand expectations.  Ask your teacher for help</a:t>
            </a:r>
            <a:endParaRPr lang="en-US" sz="28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What questions should you ask yourself about the wording of your speech?</a:t>
            </a:r>
            <a:endParaRPr lang="en-US" sz="2800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90000"/>
              </a:lnSpc>
              <a:buNone/>
            </a:pPr>
            <a:r>
              <a:rPr lang="en-US" sz="2800" dirty="0" smtClean="0"/>
              <a:t>Does </a:t>
            </a:r>
            <a:r>
              <a:rPr lang="en-US" sz="2800" dirty="0"/>
              <a:t>my speech sound conversational?  Is the language of my speech correct?  Will the language of my speech be clear to listeners?  Will it be vivid?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What should you consider while developing the content of your speech?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lnSpc>
                <a:spcPct val="80000"/>
              </a:lnSpc>
              <a:buNone/>
            </a:pPr>
            <a:r>
              <a:rPr lang="en-US" sz="2800" dirty="0" smtClean="0"/>
              <a:t>Think about what you would want to hear as audience member. 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Define visualization.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en-US" sz="2800" dirty="0" smtClean="0"/>
              <a:t>This is a strategy for reducing communication anxiety by picturing yourself delivering a successful speech.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Define communication apprehension.</a:t>
            </a:r>
            <a:endParaRPr lang="en-US" sz="2800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US" sz="2800" dirty="0" smtClean="0"/>
              <a:t>This is perceived </a:t>
            </a:r>
            <a:r>
              <a:rPr lang="en-US" sz="2800" dirty="0"/>
              <a:t>fear or anxiety associated with communication.</a:t>
            </a:r>
          </a:p>
          <a:p>
            <a:pPr>
              <a:buFontTx/>
              <a:buNone/>
            </a:pPr>
            <a:endParaRPr lang="en-US" sz="28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Define cognitive restructuring.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en-US" sz="2800" dirty="0" smtClean="0"/>
              <a:t>A strategy for reducing communication anxiety by replacing negative thoughts and statements with positive ones.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Why is it important to practice your delivery?</a:t>
            </a:r>
            <a:endParaRPr lang="en-US" sz="2800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>
              <a:lnSpc>
                <a:spcPct val="80000"/>
              </a:lnSpc>
              <a:buNone/>
            </a:pPr>
            <a:r>
              <a:rPr lang="en-US" sz="2800" dirty="0" smtClean="0"/>
              <a:t>You </a:t>
            </a:r>
            <a:r>
              <a:rPr lang="en-US" sz="2800" dirty="0"/>
              <a:t>will be less stilted and better able to deal with distractions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Why should you not make it your goal to eliminate nervousness?  What should you do instead?</a:t>
            </a:r>
            <a:endParaRPr lang="en-US" sz="2800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876300" lvl="1" indent="-419100">
              <a:buNone/>
            </a:pPr>
            <a:r>
              <a:rPr lang="en-US" sz="2800" dirty="0" smtClean="0"/>
              <a:t>Nervousness </a:t>
            </a:r>
            <a:r>
              <a:rPr lang="en-US" sz="2800" dirty="0"/>
              <a:t>is natural and can be beneficial.  Your goal should be to channel and control it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How do you react to stress?  Why is it important to know how you react to stress?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r>
              <a:rPr lang="en-US" sz="2800" dirty="0" smtClean="0"/>
              <a:t>This will help you cope with it, and mask your stress from your audience.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What instruments do you use as a public speaker?  How do you use these instruments?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en-US" sz="2800" dirty="0" smtClean="0"/>
              <a:t>Body language, voice, eye contact, </a:t>
            </a:r>
            <a:r>
              <a:rPr lang="en-US" sz="2800" dirty="0" smtClean="0"/>
              <a:t>speed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 Why is it important to understand your strengths and weaknesses?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76300" lvl="1" indent="-419100">
              <a:buNone/>
            </a:pPr>
            <a:r>
              <a:rPr lang="en-US" sz="2800" dirty="0" smtClean="0"/>
              <a:t>You will be better able to use them to craft your speeches and be confident</a:t>
            </a:r>
          </a:p>
          <a:p>
            <a:endParaRPr lang="en-US" sz="28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04617B" mc:Ignorable=""/>
      </a:dk2>
      <a:lt2>
        <a:srgbClr xmlns:mc="http://schemas.openxmlformats.org/markup-compatibility/2006" xmlns:a14="http://schemas.microsoft.com/office/drawing/2010/main" val="DBF5F9" mc:Ignorable=""/>
      </a:lt2>
      <a:accent1>
        <a:srgbClr xmlns:mc="http://schemas.openxmlformats.org/markup-compatibility/2006" xmlns:a14="http://schemas.microsoft.com/office/drawing/2010/main" val="0F6FC6" mc:Ignorable=""/>
      </a:accent1>
      <a:accent2>
        <a:srgbClr xmlns:mc="http://schemas.openxmlformats.org/markup-compatibility/2006" xmlns:a14="http://schemas.microsoft.com/office/drawing/2010/main" val="009DD9" mc:Ignorable=""/>
      </a:accent2>
      <a:accent3>
        <a:srgbClr xmlns:mc="http://schemas.openxmlformats.org/markup-compatibility/2006" xmlns:a14="http://schemas.microsoft.com/office/drawing/2010/main" val="0BD0D9" mc:Ignorable=""/>
      </a:accent3>
      <a:accent4>
        <a:srgbClr xmlns:mc="http://schemas.openxmlformats.org/markup-compatibility/2006" xmlns:a14="http://schemas.microsoft.com/office/drawing/2010/main" val="10CF9B" mc:Ignorable=""/>
      </a:accent4>
      <a:accent5>
        <a:srgbClr xmlns:mc="http://schemas.openxmlformats.org/markup-compatibility/2006" xmlns:a14="http://schemas.microsoft.com/office/drawing/2010/main" val="7CCA62" mc:Ignorable=""/>
      </a:accent5>
      <a:accent6>
        <a:srgbClr xmlns:mc="http://schemas.openxmlformats.org/markup-compatibility/2006" xmlns:a14="http://schemas.microsoft.com/office/drawing/2010/main" val="A5C249" mc:Ignorable=""/>
      </a:accent6>
      <a:hlink>
        <a:srgbClr xmlns:mc="http://schemas.openxmlformats.org/markup-compatibility/2006" xmlns:a14="http://schemas.microsoft.com/office/drawing/2010/main" val="E2D700" mc:Ignorable=""/>
      </a:hlink>
      <a:folHlink>
        <a:srgbClr xmlns:mc="http://schemas.openxmlformats.org/markup-compatibility/2006" xmlns:a14="http://schemas.microsoft.com/office/drawing/2010/main" val="85DFD0" mc:Ignorable="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434</TotalTime>
  <Words>431</Words>
  <Application>Microsoft Office PowerPoint</Application>
  <PresentationFormat>On-screen Show (4:3)</PresentationFormat>
  <Paragraphs>47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Chapter 3 review</vt:lpstr>
      <vt:lpstr>Define visualization.</vt:lpstr>
      <vt:lpstr>Define communication apprehension.</vt:lpstr>
      <vt:lpstr>Define cognitive restructuring.</vt:lpstr>
      <vt:lpstr>Why is it important to practice your delivery?</vt:lpstr>
      <vt:lpstr>Why should you not make it your goal to eliminate nervousness?  What should you do instead?</vt:lpstr>
      <vt:lpstr>How do you react to stress?  Why is it important to know how you react to stress?</vt:lpstr>
      <vt:lpstr>What instruments do you use as a public speaker?  How do you use these instruments?</vt:lpstr>
      <vt:lpstr> Why is it important to understand your strengths and weaknesses?</vt:lpstr>
      <vt:lpstr>Why is it important to believe in your topic?</vt:lpstr>
      <vt:lpstr>What is platform panic and how does it affect people?</vt:lpstr>
      <vt:lpstr>What should you ask yourself when you are evaluating your speech?</vt:lpstr>
      <vt:lpstr>What does it mean to test your message?  Why is it important?</vt:lpstr>
      <vt:lpstr>Why is it important to understand your public speaking assignment?  Whom should you turn to for clarification?</vt:lpstr>
      <vt:lpstr>What questions should you ask yourself about the wording of your speech?</vt:lpstr>
      <vt:lpstr>What should you consider while developing the content of your speech?</vt:lpstr>
    </vt:vector>
  </TitlesOfParts>
  <Company>nuhs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 and 3 review</dc:title>
  <dc:creator>nuhs</dc:creator>
  <cp:lastModifiedBy>Ameena</cp:lastModifiedBy>
  <cp:revision>17</cp:revision>
  <dcterms:created xsi:type="dcterms:W3CDTF">2008-01-14T17:56:30Z</dcterms:created>
  <dcterms:modified xsi:type="dcterms:W3CDTF">2010-04-14T18:38:44Z</dcterms:modified>
</cp:coreProperties>
</file>